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65" r:id="rId2"/>
    <p:sldId id="262" r:id="rId3"/>
    <p:sldId id="264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92" r:id="rId28"/>
    <p:sldId id="293" r:id="rId29"/>
    <p:sldId id="294" r:id="rId30"/>
    <p:sldId id="295" r:id="rId31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9CA7"/>
    <a:srgbClr val="008CCF"/>
    <a:srgbClr val="00B0EF"/>
    <a:srgbClr val="78C2E5"/>
    <a:srgbClr val="00A0EA"/>
    <a:srgbClr val="F9C158"/>
    <a:srgbClr val="EB470C"/>
    <a:srgbClr val="F7AB00"/>
    <a:srgbClr val="E4007F"/>
    <a:srgbClr val="E181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08"/>
    <p:restoredTop sz="94694"/>
  </p:normalViewPr>
  <p:slideViewPr>
    <p:cSldViewPr snapToGrid="0">
      <p:cViewPr varScale="1">
        <p:scale>
          <a:sx n="81" d="100"/>
          <a:sy n="81" d="100"/>
        </p:scale>
        <p:origin x="86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09/02/2024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One-of-a-Kind Self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그림 14">
            <a:extLst>
              <a:ext uri="{FF2B5EF4-FFF2-40B4-BE49-F238E27FC236}">
                <a16:creationId xmlns:a16="http://schemas.microsoft.com/office/drawing/2014/main" id="{900A4511-19B5-32BF-87EF-AF161CA68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031" y="646013"/>
            <a:ext cx="2032000" cy="46990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355E5868-0447-F423-6FB0-35C450F9A8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395505" y="646013"/>
            <a:ext cx="2031998" cy="469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DFD2CA-7C67-7F52-3C8A-9356DE737E5C}"/>
              </a:ext>
            </a:extLst>
          </p:cNvPr>
          <p:cNvSpPr txBox="1"/>
          <p:nvPr/>
        </p:nvSpPr>
        <p:spPr>
          <a:xfrm>
            <a:off x="1533671" y="697673"/>
            <a:ext cx="404326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kumimoji="1" lang="en-US" altLang="ko-Kore-KR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kumimoji="1" lang="en-US" altLang="ko-Kore-KR" b="1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Common English 2 </a:t>
            </a:r>
            <a:r>
              <a:rPr kumimoji="1" lang="en-US" altLang="ko-Kore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kumimoji="1" lang="ko-KR" altLang="en-US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민병천</a:t>
            </a:r>
            <a:r>
              <a:rPr kumimoji="1" lang="en-US" altLang="ko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  <a:endParaRPr kumimoji="1" lang="en-US" altLang="ko-KR" dirty="0"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FFFBC3-CDCD-AF43-D486-68991BDF36D3}"/>
              </a:ext>
            </a:extLst>
          </p:cNvPr>
          <p:cNvSpPr txBox="1"/>
          <p:nvPr/>
        </p:nvSpPr>
        <p:spPr>
          <a:xfrm>
            <a:off x="8721969" y="660666"/>
            <a:ext cx="2230458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Special Lesson 2 </a:t>
            </a:r>
            <a:endParaRPr lang="en-US" altLang="ko-Kore-KR" sz="2400" b="1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unique food-related word is sometimes an identifier of a certain culture. Take Korea as an example. Korean culture is becoming increasingly popular around the world.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p.101</a:t>
            </a:r>
          </a:p>
        </p:txBody>
      </p:sp>
    </p:spTree>
    <p:extLst>
      <p:ext uri="{BB962C8B-B14F-4D97-AF65-F5344CB8AC3E}">
        <p14:creationId xmlns:p14="http://schemas.microsoft.com/office/powerpoint/2010/main" val="1066041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More and more people are trying Korean food and enjoying its healthy ingredients and unique flavors. As a result, non-Koreans are becoming familiar with Korean words related to food.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p.101</a:t>
            </a:r>
          </a:p>
        </p:txBody>
      </p:sp>
    </p:spTree>
    <p:extLst>
      <p:ext uri="{BB962C8B-B14F-4D97-AF65-F5344CB8AC3E}">
        <p14:creationId xmlns:p14="http://schemas.microsoft.com/office/powerpoint/2010/main" val="4420014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Some of these terms have even been added to the Oxford English Dictionary.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p.101</a:t>
            </a:r>
          </a:p>
        </p:txBody>
      </p:sp>
    </p:spTree>
    <p:extLst>
      <p:ext uri="{BB962C8B-B14F-4D97-AF65-F5344CB8AC3E}">
        <p14:creationId xmlns:p14="http://schemas.microsoft.com/office/powerpoint/2010/main" val="3766716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fact, 9 of the 26 newly listed Korean words in the dictionary are related to food, including 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banchan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i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galbi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i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samgyeopsal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and </a:t>
            </a:r>
            <a:r>
              <a:rPr lang="en-US" altLang="ko-Kore-KR" sz="3600" i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mukbang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p.101</a:t>
            </a:r>
          </a:p>
        </p:txBody>
      </p:sp>
    </p:spTree>
    <p:extLst>
      <p:ext uri="{BB962C8B-B14F-4D97-AF65-F5344CB8AC3E}">
        <p14:creationId xmlns:p14="http://schemas.microsoft.com/office/powerpoint/2010/main" val="2731881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 modern world, people from different cultural groups often mix with one another. Children whose parents are from two different cultural backgrounds have a multicultural identity.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</p:spTree>
    <p:extLst>
      <p:ext uri="{BB962C8B-B14F-4D97-AF65-F5344CB8AC3E}">
        <p14:creationId xmlns:p14="http://schemas.microsoft.com/office/powerpoint/2010/main" val="560110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multicultural identity also forms when parents adopt children from a different culture. These children may struggle to fit in with a certain cultural group.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</p:spTree>
    <p:extLst>
      <p:ext uri="{BB962C8B-B14F-4D97-AF65-F5344CB8AC3E}">
        <p14:creationId xmlns:p14="http://schemas.microsoft.com/office/powerpoint/2010/main" val="7680519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Similarly, immigrants who try to adapt to a new culture may experience the same confusion.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</p:spTree>
    <p:extLst>
      <p:ext uri="{BB962C8B-B14F-4D97-AF65-F5344CB8AC3E}">
        <p14:creationId xmlns:p14="http://schemas.microsoft.com/office/powerpoint/2010/main" val="42338408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 might be able to understand the meaning of cultural confusion by reading the following passage written by a Korean American writer.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</p:spTree>
    <p:extLst>
      <p:ext uri="{BB962C8B-B14F-4D97-AF65-F5344CB8AC3E}">
        <p14:creationId xmlns:p14="http://schemas.microsoft.com/office/powerpoint/2010/main" val="660835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Since the day my mother died, I haven’t been able to enter an Asian grocery store without crying. The shop is like a little piece of Korea. </a:t>
            </a:r>
            <a:endParaRPr lang="en-US" altLang="ko-Kore-KR" sz="3600" i="1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</p:spTree>
    <p:extLst>
      <p:ext uri="{BB962C8B-B14F-4D97-AF65-F5344CB8AC3E}">
        <p14:creationId xmlns:p14="http://schemas.microsoft.com/office/powerpoint/2010/main" val="12829047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Everywhere I look, I see familiar labels on items such as my favorite </a:t>
            </a:r>
            <a:r>
              <a:rPr lang="en-US" altLang="ko-Kore-KR" sz="3600" i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ramyeon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or the </a:t>
            </a:r>
            <a:r>
              <a:rPr lang="en-US" altLang="ko-Kore-KR" sz="3600" i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tteok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for making </a:t>
            </a:r>
            <a:r>
              <a:rPr lang="en-US" altLang="ko-Kore-KR" sz="3600" i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tteokguk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which Koreans eat on New Year’s Day.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</p:spTree>
    <p:extLst>
      <p:ext uri="{BB962C8B-B14F-4D97-AF65-F5344CB8AC3E}">
        <p14:creationId xmlns:p14="http://schemas.microsoft.com/office/powerpoint/2010/main" val="2539328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Finding What Defines Us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Our identity is our sense of who we are. It defines us and our existence. The formation of our identity begins from the moment we are born. 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8C0C21-F018-8F4B-905D-555DA8FCCEF0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p.100</a:t>
            </a: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dumpling skins in the freezers bring back memories of my mother. I remember when my mother and I used to fill the skins with ingredients. </a:t>
            </a:r>
            <a:endParaRPr lang="en-US" altLang="ko-Kore-KR" sz="3600" i="1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</p:spTree>
    <p:extLst>
      <p:ext uri="{BB962C8B-B14F-4D97-AF65-F5344CB8AC3E}">
        <p14:creationId xmlns:p14="http://schemas.microsoft.com/office/powerpoint/2010/main" val="41581373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sight of the banchan refrigerators reminds me of the taste of my mother’s lovingly made side dishes. With my mother gone, I ask myself, “Am I still Korean?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</p:spTree>
    <p:extLst>
      <p:ext uri="{BB962C8B-B14F-4D97-AF65-F5344CB8AC3E}">
        <p14:creationId xmlns:p14="http://schemas.microsoft.com/office/powerpoint/2010/main" val="9564856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 can I be Korean if I have no one to ask which kind of rice we used to buy anymore?”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Adapted from Michelle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Zauner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  <a:r>
              <a:rPr lang="en-US" altLang="ko-Kore-KR" sz="3600" i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Crying in H Mart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</p:spTree>
    <p:extLst>
      <p:ext uri="{BB962C8B-B14F-4D97-AF65-F5344CB8AC3E}">
        <p14:creationId xmlns:p14="http://schemas.microsoft.com/office/powerpoint/2010/main" val="10239810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Like the woman in this story, people with a multicultural identity sometimes have problems defining themselves. However, there are some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advantages to having a multicultural identity.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p.103</a:t>
            </a:r>
          </a:p>
        </p:txBody>
      </p:sp>
    </p:spTree>
    <p:extLst>
      <p:ext uri="{BB962C8B-B14F-4D97-AF65-F5344CB8AC3E}">
        <p14:creationId xmlns:p14="http://schemas.microsoft.com/office/powerpoint/2010/main" val="16686854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People with a multicultural identity naturally gain the ability to recognize cultural differences.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can fill the gap between cultures and easily adapt to cross-cultural situations.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p.103</a:t>
            </a:r>
          </a:p>
        </p:txBody>
      </p:sp>
    </p:spTree>
    <p:extLst>
      <p:ext uri="{BB962C8B-B14F-4D97-AF65-F5344CB8AC3E}">
        <p14:creationId xmlns:p14="http://schemas.microsoft.com/office/powerpoint/2010/main" val="20906153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 example, a Korean American may feel attached to their Korean cultural identity when playing </a:t>
            </a:r>
            <a:r>
              <a:rPr lang="en-US" altLang="ko-Kore-KR" sz="3600" i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yunnori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on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Chuseok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 Korean holiday similar to Thanksgiving.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p.103</a:t>
            </a:r>
          </a:p>
        </p:txBody>
      </p:sp>
    </p:spTree>
    <p:extLst>
      <p:ext uri="{BB962C8B-B14F-4D97-AF65-F5344CB8AC3E}">
        <p14:creationId xmlns:p14="http://schemas.microsoft.com/office/powerpoint/2010/main" val="4756288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However, they will feel attached to their American cultural identity when they watch a parade on Thanksgiving Day.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p.103</a:t>
            </a:r>
          </a:p>
        </p:txBody>
      </p:sp>
    </p:spTree>
    <p:extLst>
      <p:ext uri="{BB962C8B-B14F-4D97-AF65-F5344CB8AC3E}">
        <p14:creationId xmlns:p14="http://schemas.microsoft.com/office/powerpoint/2010/main" val="6047965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Our cultural identity helps us to understand ourselves and our place in the world.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p.104</a:t>
            </a:r>
          </a:p>
        </p:txBody>
      </p:sp>
    </p:spTree>
    <p:extLst>
      <p:ext uri="{BB962C8B-B14F-4D97-AF65-F5344CB8AC3E}">
        <p14:creationId xmlns:p14="http://schemas.microsoft.com/office/powerpoint/2010/main" val="27453402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Food can be a powerful connection to our cultural identity because it involves cultural traditions that get passed down from one person to another.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p.104</a:t>
            </a:r>
          </a:p>
        </p:txBody>
      </p:sp>
    </p:spTree>
    <p:extLst>
      <p:ext uri="{BB962C8B-B14F-4D97-AF65-F5344CB8AC3E}">
        <p14:creationId xmlns:p14="http://schemas.microsoft.com/office/powerpoint/2010/main" val="32134554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People with a multicultural identity, for example, may feel that their favorite dishes help them define who they are.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p.104</a:t>
            </a:r>
          </a:p>
        </p:txBody>
      </p:sp>
    </p:spTree>
    <p:extLst>
      <p:ext uri="{BB962C8B-B14F-4D97-AF65-F5344CB8AC3E}">
        <p14:creationId xmlns:p14="http://schemas.microsoft.com/office/powerpoint/2010/main" val="1113925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508254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However, it is developed further every time we interact socially. These interactions may take place with individuals—such as family members, friends, and teachers—or in formal or informal groups.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p.100</a:t>
            </a:r>
          </a:p>
        </p:txBody>
      </p:sp>
    </p:spTree>
    <p:extLst>
      <p:ext uri="{BB962C8B-B14F-4D97-AF65-F5344CB8AC3E}">
        <p14:creationId xmlns:p14="http://schemas.microsoft.com/office/powerpoint/2010/main" val="13457454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this way, food can be a way to maintain a link to the cultures that they come from.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p.104</a:t>
            </a:r>
          </a:p>
        </p:txBody>
      </p:sp>
    </p:spTree>
    <p:extLst>
      <p:ext uri="{BB962C8B-B14F-4D97-AF65-F5344CB8AC3E}">
        <p14:creationId xmlns:p14="http://schemas.microsoft.com/office/powerpoint/2010/main" val="3246920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Cultural identity is a major component of our identity, as it teaches us about ourselves and gives us a sense of belonging.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p.100</a:t>
            </a:r>
          </a:p>
        </p:txBody>
      </p:sp>
    </p:spTree>
    <p:extLst>
      <p:ext uri="{BB962C8B-B14F-4D97-AF65-F5344CB8AC3E}">
        <p14:creationId xmlns:p14="http://schemas.microsoft.com/office/powerpoint/2010/main" val="2655396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Food can be important to our sense of cultural identity because many kinds of food are closely tied to particular cultures.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p.101</a:t>
            </a:r>
          </a:p>
        </p:txBody>
      </p:sp>
    </p:spTree>
    <p:extLst>
      <p:ext uri="{BB962C8B-B14F-4D97-AF65-F5344CB8AC3E}">
        <p14:creationId xmlns:p14="http://schemas.microsoft.com/office/powerpoint/2010/main" val="2197490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Some kinds of food are also often accompanied by specific cultural practices, such as using chopsticks. Still, food can easily travel across cultures.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p.101</a:t>
            </a:r>
          </a:p>
        </p:txBody>
      </p:sp>
    </p:spTree>
    <p:extLst>
      <p:ext uri="{BB962C8B-B14F-4D97-AF65-F5344CB8AC3E}">
        <p14:creationId xmlns:p14="http://schemas.microsoft.com/office/powerpoint/2010/main" val="1484398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when it does, it can develop into something new. One example is Mexican food in America. It is a mixture of Mexican recipes and common American ingredients.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p.101</a:t>
            </a:r>
          </a:p>
        </p:txBody>
      </p:sp>
    </p:spTree>
    <p:extLst>
      <p:ext uri="{BB962C8B-B14F-4D97-AF65-F5344CB8AC3E}">
        <p14:creationId xmlns:p14="http://schemas.microsoft.com/office/powerpoint/2010/main" val="2130831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Despite its adaptability, food is a stable source of cultural identity for people. This is because food allows them to distinguish themselves from other cultural groups.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p.101</a:t>
            </a:r>
          </a:p>
        </p:txBody>
      </p:sp>
    </p:spTree>
    <p:extLst>
      <p:ext uri="{BB962C8B-B14F-4D97-AF65-F5344CB8AC3E}">
        <p14:creationId xmlns:p14="http://schemas.microsoft.com/office/powerpoint/2010/main" val="202512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All aspects of food—including the way it is prepared, cooked, served, and consumed—are part of cultural identity.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p.101</a:t>
            </a:r>
          </a:p>
        </p:txBody>
      </p:sp>
    </p:spTree>
    <p:extLst>
      <p:ext uri="{BB962C8B-B14F-4D97-AF65-F5344CB8AC3E}">
        <p14:creationId xmlns:p14="http://schemas.microsoft.com/office/powerpoint/2010/main" val="1912970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</TotalTime>
  <Words>872</Words>
  <Application>Microsoft Office PowerPoint</Application>
  <PresentationFormat>와이드스크린</PresentationFormat>
  <Paragraphs>65</Paragraphs>
  <Slides>30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6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박효빈</cp:lastModifiedBy>
  <cp:revision>44</cp:revision>
  <dcterms:created xsi:type="dcterms:W3CDTF">2024-07-02T00:56:12Z</dcterms:created>
  <dcterms:modified xsi:type="dcterms:W3CDTF">2024-09-02T05:08:02Z</dcterms:modified>
</cp:coreProperties>
</file>